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4"/>
  </p:notesMasterIdLst>
  <p:handoutMasterIdLst>
    <p:handoutMasterId r:id="rId5"/>
  </p:handoutMasterIdLst>
  <p:sldIdLst>
    <p:sldId id="420" r:id="rId2"/>
    <p:sldId id="422" r:id="rId3"/>
  </p:sldIdLst>
  <p:sldSz cx="9144000" cy="6858000" type="screen4x3"/>
  <p:notesSz cx="9928225" cy="6797675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E0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7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17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111B01F-B46F-4A86-AF60-9238890C2DF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H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789883-BB43-4ACA-B480-A210F2A72A8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23697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753B50-9CA7-4B21-8308-984FC4109696}" type="datetimeFigureOut">
              <a:rPr lang="en-HK" smtClean="0"/>
              <a:t>26/9/2022</a:t>
            </a:fld>
            <a:endParaRPr lang="en-H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A09C13-845E-4A45-AB2C-6C6320CD55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H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997D07-5303-4286-8526-4B3918F5ECD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3697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9C71F4-09F8-47AE-B7C7-76250D54216F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84399413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623697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DB2FA4-069B-4FF5-8AFD-7BB5C550BE35}" type="datetimeFigureOut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435350" y="849313"/>
            <a:ext cx="3057525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92823" y="3271381"/>
            <a:ext cx="794258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623697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2EDA2D-ABBA-4761-866E-5767442B4BD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9952911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11C5-0B2B-49C1-A502-DA161BD01CC7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11601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08A3-A3D7-4690-BCD0-AC50BC2E5EAD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51932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AC59E-F9EE-438E-9566-1FB78C4580A1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37103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819BF-093F-4623-8F2B-9BC0E9F27178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827540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DCA2A-630B-4FCD-BF34-A673F3B34B03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8362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99A6-D294-4F5D-AB89-22D3FC6EB525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56544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5FCD4-3FF9-44E5-A2C8-5D8337D02A40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112885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00F9-E5BB-4FB0-BCF4-CE24E08F736E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45826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56145-E35E-4C75-BD56-4AD830960263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34007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90230-FFFD-4183-883D-E4D45B1E743F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31295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9B2A6-DD4E-433B-AE84-CB811D91B5F1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84070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92A5C-6A03-4C14-8812-F50503BBA8C7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06551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4D19-DA92-4129-BEC3-31671FBD0C1A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88646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505D-A667-4563-961E-B8E55FE81B98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32847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FD44B-3AB6-46D0-A0EC-D5B49E0FA0BD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0030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7D2DD-62FE-4C33-A8C9-A48EACA88B51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34569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542DA-5EB0-4B01-A4C1-F34C29E2849D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12238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Image result for shue yan university">
            <a:extLst>
              <a:ext uri="{FF2B5EF4-FFF2-40B4-BE49-F238E27FC236}">
                <a16:creationId xmlns:a16="http://schemas.microsoft.com/office/drawing/2014/main" id="{0D05FE14-4BCF-4257-9A2C-96C73C689F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35" r="23366"/>
          <a:stretch/>
        </p:blipFill>
        <p:spPr bwMode="auto">
          <a:xfrm>
            <a:off x="241536" y="1110343"/>
            <a:ext cx="2953077" cy="2966505"/>
          </a:xfrm>
          <a:custGeom>
            <a:avLst/>
            <a:gdLst/>
            <a:ahLst/>
            <a:cxnLst/>
            <a:rect l="l" t="t" r="r" b="b"/>
            <a:pathLst>
              <a:path w="4551305" h="3429000">
                <a:moveTo>
                  <a:pt x="509916" y="0"/>
                </a:moveTo>
                <a:lnTo>
                  <a:pt x="4551305" y="0"/>
                </a:lnTo>
                <a:lnTo>
                  <a:pt x="4551305" y="1"/>
                </a:lnTo>
                <a:lnTo>
                  <a:pt x="3693885" y="1"/>
                </a:lnTo>
                <a:lnTo>
                  <a:pt x="3181696" y="3429000"/>
                </a:lnTo>
                <a:lnTo>
                  <a:pt x="0" y="3429000"/>
                </a:lnTo>
                <a:close/>
              </a:path>
            </a:pathLst>
          </a:cu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B and LB 201712">
            <a:extLst>
              <a:ext uri="{FF2B5EF4-FFF2-40B4-BE49-F238E27FC236}">
                <a16:creationId xmlns:a16="http://schemas.microsoft.com/office/drawing/2014/main" id="{DC721B55-59CD-41F3-A0DD-A8893AAF67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54" r="26181" b="2"/>
          <a:stretch/>
        </p:blipFill>
        <p:spPr bwMode="auto">
          <a:xfrm>
            <a:off x="-1" y="3808075"/>
            <a:ext cx="2344396" cy="3049926"/>
          </a:xfrm>
          <a:custGeom>
            <a:avLst/>
            <a:gdLst/>
            <a:ahLst/>
            <a:cxnLst/>
            <a:rect l="l" t="t" r="r" b="b"/>
            <a:pathLst>
              <a:path w="3514376" h="3429001">
                <a:moveTo>
                  <a:pt x="332680" y="0"/>
                </a:moveTo>
                <a:lnTo>
                  <a:pt x="3514376" y="0"/>
                </a:lnTo>
                <a:lnTo>
                  <a:pt x="3002186" y="3429001"/>
                </a:lnTo>
                <a:lnTo>
                  <a:pt x="0" y="3429001"/>
                </a:lnTo>
                <a:lnTo>
                  <a:pt x="0" y="2237155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Wave 6">
            <a:extLst>
              <a:ext uri="{FF2B5EF4-FFF2-40B4-BE49-F238E27FC236}">
                <a16:creationId xmlns:a16="http://schemas.microsoft.com/office/drawing/2014/main" id="{839F7BC8-0757-4E09-A9A9-349216EE3C76}"/>
              </a:ext>
            </a:extLst>
          </p:cNvPr>
          <p:cNvSpPr/>
          <p:nvPr/>
        </p:nvSpPr>
        <p:spPr>
          <a:xfrm>
            <a:off x="3090441" y="1349538"/>
            <a:ext cx="5660020" cy="3673876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/>
          <a:p>
            <a:pPr algn="ctr" defTabSz="4572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SzPct val="80000"/>
            </a:pPr>
            <a:r>
              <a:rPr lang="en-US" altLang="zh-TW" sz="2600" b="1" dirty="0">
                <a:solidFill>
                  <a:schemeClr val="bg1"/>
                </a:solidFill>
              </a:rPr>
              <a:t>2022-23 </a:t>
            </a:r>
            <a:r>
              <a:rPr lang="ja-JP" altLang="en-US" sz="2600" b="1">
                <a:solidFill>
                  <a:schemeClr val="bg1"/>
                </a:solidFill>
              </a:rPr>
              <a:t>年度</a:t>
            </a:r>
            <a:endParaRPr lang="en-US" altLang="ja-JP" sz="2600" b="1" dirty="0">
              <a:solidFill>
                <a:schemeClr val="bg1"/>
              </a:solidFill>
            </a:endParaRPr>
          </a:p>
          <a:p>
            <a:pPr algn="ctr" defTabSz="4572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SzPct val="80000"/>
            </a:pPr>
            <a:r>
              <a:rPr lang="zh-TW" altLang="en-US" sz="2600" b="1" dirty="0">
                <a:solidFill>
                  <a:schemeClr val="bg1"/>
                </a:solidFill>
              </a:rPr>
              <a:t>升四年級同學修科指引</a:t>
            </a:r>
            <a:endParaRPr lang="en-US" altLang="zh-TW" sz="2600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245A03F1-A320-4495-A401-ADCB4F4EA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42997" y="7151706"/>
            <a:ext cx="512504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E2EC1CD2-DC05-478F-AE0E-21825D30F314}" type="slidenum">
              <a:rPr lang="en-US" altLang="zh-HK" smtClean="0"/>
              <a:pPr>
                <a:spcAft>
                  <a:spcPts val="600"/>
                </a:spcAft>
              </a:pPr>
              <a:t>1</a:t>
            </a:fld>
            <a:endParaRPr lang="en-US" altLang="zh-HK"/>
          </a:p>
        </p:txBody>
      </p:sp>
      <p:pic>
        <p:nvPicPr>
          <p:cNvPr id="1026" name="Picture 2" descr="http://www.hksyu.edu/sociology/Public/images/heard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20"/>
            <a:ext cx="9144000" cy="1110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1F31567D-E874-F84F-9C44-C0F8AADD0E1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69031" y="3741186"/>
            <a:ext cx="1080889" cy="914399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B9A88141-1436-9840-8053-7F910E1A8F87}"/>
              </a:ext>
            </a:extLst>
          </p:cNvPr>
          <p:cNvSpPr/>
          <p:nvPr/>
        </p:nvSpPr>
        <p:spPr>
          <a:xfrm>
            <a:off x="4388773" y="5508462"/>
            <a:ext cx="34588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zh-TW" sz="2400" dirty="0"/>
              <a:t>(</a:t>
            </a:r>
            <a:r>
              <a:rPr lang="zh-TW" altLang="en-US" sz="2400" dirty="0"/>
              <a:t>四年共修</a:t>
            </a:r>
            <a:r>
              <a:rPr lang="en-US" altLang="zh-TW" sz="2400" dirty="0"/>
              <a:t>124</a:t>
            </a:r>
            <a:r>
              <a:rPr lang="zh-TW" altLang="en-US" sz="2400" dirty="0"/>
              <a:t>學分畢業</a:t>
            </a:r>
            <a:r>
              <a:rPr lang="en-US" altLang="zh-TW" sz="2400" dirty="0"/>
              <a:t>)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93330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14E205D-2F90-4C15-9C2F-6367BC804E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1907921"/>
              </p:ext>
            </p:extLst>
          </p:nvPr>
        </p:nvGraphicFramePr>
        <p:xfrm>
          <a:off x="384855" y="28759"/>
          <a:ext cx="6576967" cy="6372043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652813">
                  <a:extLst>
                    <a:ext uri="{9D8B030D-6E8A-4147-A177-3AD203B41FA5}">
                      <a16:colId xmlns:a16="http://schemas.microsoft.com/office/drawing/2014/main" val="904714621"/>
                    </a:ext>
                  </a:extLst>
                </a:gridCol>
                <a:gridCol w="591803">
                  <a:extLst>
                    <a:ext uri="{9D8B030D-6E8A-4147-A177-3AD203B41FA5}">
                      <a16:colId xmlns:a16="http://schemas.microsoft.com/office/drawing/2014/main" val="1875480610"/>
                    </a:ext>
                  </a:extLst>
                </a:gridCol>
                <a:gridCol w="4692538">
                  <a:extLst>
                    <a:ext uri="{9D8B030D-6E8A-4147-A177-3AD203B41FA5}">
                      <a16:colId xmlns:a16="http://schemas.microsoft.com/office/drawing/2014/main" val="3791347069"/>
                    </a:ext>
                  </a:extLst>
                </a:gridCol>
                <a:gridCol w="639813">
                  <a:extLst>
                    <a:ext uri="{9D8B030D-6E8A-4147-A177-3AD203B41FA5}">
                      <a16:colId xmlns:a16="http://schemas.microsoft.com/office/drawing/2014/main" val="3327164521"/>
                    </a:ext>
                  </a:extLst>
                </a:gridCol>
              </a:tblGrid>
              <a:tr h="212356">
                <a:tc gridSpan="3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chemeClr val="bg2">
                        <a:lumMod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Credits</a:t>
                      </a:r>
                      <a:endParaRPr lang="zh-TW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559411"/>
                  </a:ext>
                </a:extLst>
              </a:tr>
              <a:tr h="212493">
                <a:tc gridSpan="3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Compulsory Courses</a:t>
                      </a:r>
                      <a:endParaRPr lang="zh-TW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1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309866"/>
                  </a:ext>
                </a:extLst>
              </a:tr>
              <a:tr h="212493">
                <a:tc gridSpan="3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Departmental Core Requirements:</a:t>
                      </a:r>
                      <a:endParaRPr lang="zh-TW" sz="11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3/6</a:t>
                      </a:r>
                      <a:endParaRPr lang="zh-TW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38116"/>
                  </a:ext>
                </a:extLst>
              </a:tr>
              <a:tr h="676810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401-2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Senior Seminar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Honours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Project (for students whose GPAs are 3.0 or above)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803000"/>
                  </a:ext>
                </a:extLst>
              </a:tr>
              <a:tr h="444651">
                <a:tc gridSpan="3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Concentration Departmental Elective Courses </a:t>
                      </a:r>
                      <a:b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(Choose 6 credits according to your chosen concentration)</a:t>
                      </a:r>
                      <a:endParaRPr lang="zh-TW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 anchor="ctr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133013"/>
                  </a:ext>
                </a:extLst>
              </a:tr>
              <a:tr h="212493">
                <a:tc gridSpan="3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Culture, Heritage and Innovation</a:t>
                      </a:r>
                      <a:endParaRPr lang="zh-TW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9868671"/>
                  </a:ext>
                </a:extLst>
              </a:tr>
              <a:tr h="212493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 anchor="ctr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409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 anchor="ctr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Collective Memory and Social Change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 anchor="ctr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112427"/>
                  </a:ext>
                </a:extLst>
              </a:tr>
              <a:tr h="212493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 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413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Digitized Media, Culture and Society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232536"/>
                  </a:ext>
                </a:extLst>
              </a:tr>
              <a:tr h="212493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414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Heritage Studies: Critical and Innovative Dimensions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9511579"/>
                  </a:ext>
                </a:extLst>
              </a:tr>
              <a:tr h="212493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415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Film, Television and Society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864452"/>
                  </a:ext>
                </a:extLst>
              </a:tr>
              <a:tr h="212493">
                <a:tc gridSpan="3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Entrepreneurship and Community</a:t>
                      </a:r>
                      <a:endParaRPr lang="zh-TW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978013"/>
                  </a:ext>
                </a:extLst>
              </a:tr>
              <a:tr h="212493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BUS.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 anchor="ctr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480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 anchor="ctr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Business Ethics and Corporate Social Responsibility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220110"/>
                  </a:ext>
                </a:extLst>
              </a:tr>
              <a:tr h="212493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411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Impact of Social and Enterprise Innovation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05415"/>
                  </a:ext>
                </a:extLst>
              </a:tr>
              <a:tr h="212493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412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Contemporary Consumer and the Changing Community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596397"/>
                  </a:ext>
                </a:extLst>
              </a:tr>
              <a:tr h="610583">
                <a:tc gridSpan="3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Non-concentration Departmental Elective Courses </a:t>
                      </a:r>
                      <a:endParaRPr lang="zh-TW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(Choose 12 credits for Senior Seminar mode; Choose 9 credits for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Honours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Project mode)</a:t>
                      </a:r>
                      <a:endParaRPr lang="zh-TW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12/9</a:t>
                      </a:r>
                      <a:endParaRPr lang="zh-TW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 anchor="ctr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340081"/>
                  </a:ext>
                </a:extLst>
              </a:tr>
              <a:tr h="212493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altLang="zh-TW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SOC. 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 anchor="ctr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altLang="zh-TW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380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 anchor="ctr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altLang="zh-TW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Arts and Everyday Life in the Digital Era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 anchor="ctr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552817"/>
                  </a:ext>
                </a:extLst>
              </a:tr>
              <a:tr h="212493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GB" altLang="zh-TW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altLang="zh-TW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359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GB" altLang="zh-TW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Self, Emotion and Culture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953147"/>
                  </a:ext>
                </a:extLst>
              </a:tr>
              <a:tr h="20555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 anchor="ctr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403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 anchor="ctr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Globalization and Inequality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 anchor="ctr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151324"/>
                  </a:ext>
                </a:extLst>
              </a:tr>
              <a:tr h="20555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406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Selected Topics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 anchor="ctr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21888"/>
                  </a:ext>
                </a:extLst>
              </a:tr>
              <a:tr h="20555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altLang="zh-TW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altLang="zh-TW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410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GB" altLang="zh-TW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Sociology of Organizations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 anchor="ctr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169660"/>
                  </a:ext>
                </a:extLst>
              </a:tr>
              <a:tr h="20555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420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Evaluation Research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 anchor="ctr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4437253"/>
                  </a:ext>
                </a:extLst>
              </a:tr>
              <a:tr h="20555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 anchor="ctr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430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 anchor="ctr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Economic Reform and Social Transformation in Contemporary China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 anchor="ctr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69964"/>
                  </a:ext>
                </a:extLst>
              </a:tr>
              <a:tr h="212493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 anchor="ctr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440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 anchor="ctr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Collective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Behaviour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and Social Movements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 anchor="ctr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591902"/>
                  </a:ext>
                </a:extLst>
              </a:tr>
              <a:tr h="212493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490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</a:t>
                      </a:r>
                      <a:r>
                        <a:rPr lang="zh-TW" alt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Placement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541609"/>
                  </a:ext>
                </a:extLst>
              </a:tr>
              <a:tr h="212493">
                <a:tc gridSpan="3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Credits</a:t>
                      </a:r>
                      <a:endParaRPr lang="zh-TW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zh-TW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031657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82AA75D6-A465-66BF-73BB-DE9DFA0176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134" y="6489406"/>
            <a:ext cx="475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*The Departmental Elective Courses offered will be subject to change.</a:t>
            </a:r>
            <a:endParaRPr kumimoji="0" lang="en-US" altLang="zh-TW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043491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暖調藍色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4363</TotalTime>
  <Words>263</Words>
  <Application>Microsoft Office PowerPoint</Application>
  <PresentationFormat>On-screen Show (4:3)</PresentationFormat>
  <Paragraphs>94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Times New Roman</vt:lpstr>
      <vt:lpstr>Trebuchet MS</vt:lpstr>
      <vt:lpstr>Wingdings 3</vt:lpstr>
      <vt:lpstr>多面向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Beyond Multiple Regression and SPSS</dc:title>
  <dc:creator>Dr. Li Hang</dc:creator>
  <cp:lastModifiedBy>Eric Yip</cp:lastModifiedBy>
  <cp:revision>598</cp:revision>
  <cp:lastPrinted>2021-04-08T10:58:27Z</cp:lastPrinted>
  <dcterms:created xsi:type="dcterms:W3CDTF">2016-10-28T05:26:25Z</dcterms:created>
  <dcterms:modified xsi:type="dcterms:W3CDTF">2022-09-26T06:20:31Z</dcterms:modified>
</cp:coreProperties>
</file>